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68" r:id="rId3"/>
    <p:sldId id="269" r:id="rId4"/>
    <p:sldId id="270" r:id="rId5"/>
    <p:sldId id="271" r:id="rId6"/>
    <p:sldId id="272" r:id="rId7"/>
    <p:sldId id="278" r:id="rId8"/>
    <p:sldId id="279" r:id="rId9"/>
    <p:sldId id="280" r:id="rId10"/>
    <p:sldId id="281" r:id="rId11"/>
    <p:sldId id="282" r:id="rId12"/>
    <p:sldId id="283" r:id="rId13"/>
    <p:sldId id="287" r:id="rId14"/>
    <p:sldId id="288" r:id="rId15"/>
    <p:sldId id="289" r:id="rId16"/>
    <p:sldId id="290" r:id="rId17"/>
    <p:sldId id="291" r:id="rId18"/>
    <p:sldId id="305" r:id="rId19"/>
    <p:sldId id="307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iane Correa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104" y="-5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idx="1">
    <p:pos x="6000" y="0"/>
    <p:text>para ter o entendimento comum</p:text>
  </p:cm>
  <p:cm authorId="0" idx="2">
    <p:pos x="6000" y="100"/>
    <p:text>citar que é um problema recorrente</p:text>
  </p:cm>
</p:cmLst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155347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Então ... aviso de crédito deve ser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Shape 4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Shape 5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</a:rPr>
              <a:t>‹#›</a:t>
            </a:fld>
            <a:endParaRPr lang="pt-BR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jpg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0" y="1586212"/>
            <a:ext cx="9144000" cy="2149499"/>
          </a:xfrm>
          <a:prstGeom prst="rect">
            <a:avLst/>
          </a:prstGeom>
          <a:solidFill>
            <a:srgbClr val="324F72">
              <a:alpha val="7346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0" y="1844825"/>
            <a:ext cx="8520599" cy="1607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b="1" dirty="0" err="1" smtClean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User</a:t>
            </a:r>
            <a:r>
              <a:rPr lang="pt-BR" b="1" dirty="0" smtClean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pt-BR" b="1" dirty="0" err="1" smtClean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Stories</a:t>
            </a:r>
            <a:r>
              <a:rPr lang="pt-BR" b="1" dirty="0" smtClean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e Cen</a:t>
            </a:r>
            <a:r>
              <a:rPr lang="pt-BR" b="1" dirty="0" smtClean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ários BDD</a:t>
            </a:r>
            <a:endParaRPr lang="pt-BR" b="1" dirty="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" name="Shape 57"/>
          <p:cNvSpPr txBox="1"/>
          <p:nvPr/>
        </p:nvSpPr>
        <p:spPr>
          <a:xfrm>
            <a:off x="2670885" y="4177300"/>
            <a:ext cx="4102075" cy="42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dirty="0" smtClean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Material preparado por</a:t>
            </a:r>
            <a:r>
              <a:rPr lang="pt-BR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pt-BR" dirty="0" err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Lauriane</a:t>
            </a:r>
            <a:r>
              <a:rPr lang="pt-BR" dirty="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Corrêa</a:t>
            </a:r>
          </a:p>
        </p:txBody>
      </p:sp>
      <p:pic>
        <p:nvPicPr>
          <p:cNvPr id="58" name="Shape 58" descr="C:\Users\Celio\Desktop\download.jpg"/>
          <p:cNvPicPr preferRelativeResize="0"/>
          <p:nvPr/>
        </p:nvPicPr>
        <p:blipFill rotWithShape="1">
          <a:blip r:embed="rId3">
            <a:alphaModFix amt="82000"/>
          </a:blip>
          <a:srcRect/>
          <a:stretch/>
        </p:blipFill>
        <p:spPr>
          <a:xfrm>
            <a:off x="8090700" y="239575"/>
            <a:ext cx="741599" cy="8549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1286550" y="293120"/>
            <a:ext cx="6570899" cy="74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4F72"/>
              </a:buClr>
              <a:buSzPct val="25000"/>
              <a:buFont typeface="Noto Symbol"/>
              <a:buNone/>
            </a:pPr>
            <a:r>
              <a:rPr lang="pt-BR" sz="12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Pontifícia Universidade Católica do Rio Grande do Sul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324F72"/>
              </a:buClr>
              <a:buSzPct val="25000"/>
              <a:buFont typeface="Noto Symbol"/>
              <a:buNone/>
            </a:pPr>
            <a:r>
              <a:rPr lang="pt-BR" sz="12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Faculdade de Informática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324F72"/>
              </a:buClr>
              <a:buSzPct val="25000"/>
              <a:buFont typeface="Noto Symbol"/>
              <a:buNone/>
            </a:pPr>
            <a:r>
              <a:rPr lang="pt-BR" sz="12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Disciplina: Engenharia de Requisitos</a:t>
            </a:r>
          </a:p>
        </p:txBody>
      </p:sp>
      <p:pic>
        <p:nvPicPr>
          <p:cNvPr id="60" name="Shape 60"/>
          <p:cNvPicPr preferRelativeResize="0"/>
          <p:nvPr/>
        </p:nvPicPr>
        <p:blipFill rotWithShape="1">
          <a:blip r:embed="rId4">
            <a:alphaModFix amt="73000"/>
          </a:blip>
          <a:srcRect/>
          <a:stretch/>
        </p:blipFill>
        <p:spPr>
          <a:xfrm>
            <a:off x="311702" y="112127"/>
            <a:ext cx="603599" cy="104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/>
        </p:nvSpPr>
        <p:spPr>
          <a:xfrm>
            <a:off x="0" y="3168550"/>
            <a:ext cx="9144000" cy="1780500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79" name="Shape 279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 i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Features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0000"/>
              </a:buClr>
              <a:buFont typeface="Open Sans"/>
              <a:buChar char="➔"/>
            </a:pPr>
            <a:r>
              <a:rPr lang="pt-B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Expectativas do cliente (BO - PO)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Font typeface="Open Sans"/>
              <a:buChar char="➔"/>
            </a:pPr>
            <a:r>
              <a:rPr lang="pt-B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Poderá compor um mapa com o Escopo/</a:t>
            </a:r>
            <a:r>
              <a:rPr lang="pt-BR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Backlog</a:t>
            </a:r>
            <a:r>
              <a:rPr lang="pt-B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do que o cliente deseja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82" name="Shape 282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283" name="Shape 283"/>
          <p:cNvSpPr/>
          <p:nvPr/>
        </p:nvSpPr>
        <p:spPr>
          <a:xfrm>
            <a:off x="2335475" y="3778150"/>
            <a:ext cx="4936200" cy="1170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Como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&lt;papel/função&gt;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Eu quero/gostaria/devo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&lt;objetivo/meta&gt;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Para que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&lt;resultado</a:t>
            </a:r>
            <a:r>
              <a:rPr lang="pt-BR" b="1">
                <a:solidFill>
                  <a:schemeClr val="accent1"/>
                </a:solidFill>
              </a:rPr>
              <a:t>/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alguma razão/benefício&gt;</a:t>
            </a:r>
          </a:p>
        </p:txBody>
      </p:sp>
      <p:sp>
        <p:nvSpPr>
          <p:cNvPr id="284" name="Shape 284"/>
          <p:cNvSpPr/>
          <p:nvPr/>
        </p:nvSpPr>
        <p:spPr>
          <a:xfrm>
            <a:off x="2335475" y="3168550"/>
            <a:ext cx="4936200" cy="57269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 u="sng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Feature: </a:t>
            </a:r>
            <a:r>
              <a:rPr lang="pt-BR" sz="1800" b="1" u="sng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&lt;descrição&gt;</a:t>
            </a:r>
            <a:r>
              <a:rPr lang="pt-BR" sz="1800" b="1" u="sng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</p:txBody>
      </p:sp>
      <p:sp>
        <p:nvSpPr>
          <p:cNvPr id="285" name="Shape 285"/>
          <p:cNvSpPr/>
          <p:nvPr/>
        </p:nvSpPr>
        <p:spPr>
          <a:xfrm>
            <a:off x="7271675" y="3543425"/>
            <a:ext cx="322800" cy="542400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6AA84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0" y="3825250"/>
            <a:ext cx="9144000" cy="1123799"/>
          </a:xfrm>
          <a:prstGeom prst="rect">
            <a:avLst/>
          </a:prstGeom>
          <a:solidFill>
            <a:srgbClr val="B7B7B7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1" name="Shape 291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Cenários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Font typeface="Open Sans"/>
              <a:buChar char="➔"/>
            </a:pPr>
            <a:r>
              <a:rPr lang="pt-B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Descrevem o comportamentos da </a:t>
            </a:r>
            <a:r>
              <a:rPr lang="pt-BR" i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feature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Font typeface="Open Sans"/>
              <a:buChar char="➔"/>
            </a:pPr>
            <a:r>
              <a:rPr lang="pt-B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Definidas com três cláusulas e operadores (E e OU)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4" name="Shape 294"/>
          <p:cNvSpPr/>
          <p:nvPr/>
        </p:nvSpPr>
        <p:spPr>
          <a:xfrm>
            <a:off x="2005200" y="3801700"/>
            <a:ext cx="5133599" cy="1170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Dado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&lt;seta as pré-condições/contexto&gt;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Quando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&lt;um evento ocorre&gt;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Então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&lt;saída obtida/comportamento esperado&gt;</a:t>
            </a:r>
          </a:p>
        </p:txBody>
      </p:sp>
      <p:cxnSp>
        <p:nvCxnSpPr>
          <p:cNvPr id="295" name="Shape 295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pt-BR" b="1">
                <a:latin typeface="Open Sans"/>
                <a:ea typeface="Open Sans"/>
                <a:cs typeface="Open Sans"/>
                <a:sym typeface="Open Sans"/>
              </a:rPr>
              <a:t>Notação</a:t>
            </a:r>
          </a:p>
        </p:txBody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2" name="Shape 302"/>
          <p:cNvSpPr/>
          <p:nvPr/>
        </p:nvSpPr>
        <p:spPr>
          <a:xfrm>
            <a:off x="2335425" y="3190275"/>
            <a:ext cx="4936200" cy="143519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 u="sng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x: </a:t>
            </a:r>
            <a:r>
              <a:rPr lang="pt-BR" sz="1800" b="1" u="sng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&lt;título&gt;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Dado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&lt;seta as pré-condições/contexto&gt;</a:t>
            </a:r>
            <a:r>
              <a:rPr lang="pt-BR" sz="1800" b="1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Quando</a:t>
            </a:r>
            <a:r>
              <a:rPr lang="pt-BR" sz="1800" b="1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&lt;um evento ocorre&gt;</a:t>
            </a:r>
            <a:r>
              <a:rPr lang="pt-BR" sz="1800" b="1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Então</a:t>
            </a:r>
            <a:r>
              <a:rPr lang="pt-BR" sz="1800" b="1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&lt;saída obtida/comportamento esperado&gt;</a:t>
            </a:r>
          </a:p>
        </p:txBody>
      </p:sp>
      <p:sp>
        <p:nvSpPr>
          <p:cNvPr id="303" name="Shape 303"/>
          <p:cNvSpPr/>
          <p:nvPr/>
        </p:nvSpPr>
        <p:spPr>
          <a:xfrm>
            <a:off x="2335475" y="1910100"/>
            <a:ext cx="4936200" cy="11709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Como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&lt;papel/função&gt;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Eu quero/gostaria/devo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&lt;objetivo/meta&gt;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Para que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&lt;resultado</a:t>
            </a:r>
            <a:r>
              <a:rPr lang="pt-BR" b="1">
                <a:solidFill>
                  <a:schemeClr val="accent1"/>
                </a:solidFill>
              </a:rPr>
              <a:t>/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alguma razão/benefício&gt;</a:t>
            </a:r>
          </a:p>
        </p:txBody>
      </p:sp>
      <p:sp>
        <p:nvSpPr>
          <p:cNvPr id="304" name="Shape 304"/>
          <p:cNvSpPr/>
          <p:nvPr/>
        </p:nvSpPr>
        <p:spPr>
          <a:xfrm>
            <a:off x="2335475" y="1300500"/>
            <a:ext cx="4936200" cy="57269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 u="sng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Feature: </a:t>
            </a:r>
            <a:r>
              <a:rPr lang="pt-BR" sz="1800" b="1" u="sng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&lt;descrição&gt;</a:t>
            </a:r>
            <a:r>
              <a:rPr lang="pt-BR" sz="1800" b="1" u="sng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</p:txBody>
      </p:sp>
      <p:cxnSp>
        <p:nvCxnSpPr>
          <p:cNvPr id="305" name="Shape 305"/>
          <p:cNvCxnSpPr/>
          <p:nvPr/>
        </p:nvCxnSpPr>
        <p:spPr>
          <a:xfrm>
            <a:off x="1852650" y="1076725"/>
            <a:ext cx="54386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Shape 334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Biblioteca</a:t>
            </a:r>
          </a:p>
        </p:txBody>
      </p:sp>
      <p:sp>
        <p:nvSpPr>
          <p:cNvPr id="336" name="Shape 3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7" name="Shape 337"/>
          <p:cNvSpPr/>
          <p:nvPr/>
        </p:nvSpPr>
        <p:spPr>
          <a:xfrm>
            <a:off x="1235775" y="2443500"/>
            <a:ext cx="6767699" cy="11709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Como um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Aluno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Eu quero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fazer o empréstimo de livros pelo site da biblioteca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Para que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eu possa pegar os livros na central da biblioteca</a:t>
            </a:r>
          </a:p>
        </p:txBody>
      </p:sp>
      <p:sp>
        <p:nvSpPr>
          <p:cNvPr id="338" name="Shape 338"/>
          <p:cNvSpPr/>
          <p:nvPr/>
        </p:nvSpPr>
        <p:spPr>
          <a:xfrm>
            <a:off x="1235775" y="1833900"/>
            <a:ext cx="6767699" cy="57269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 u="sng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Feature: </a:t>
            </a:r>
            <a:r>
              <a:rPr lang="pt-BR" sz="1800" b="1" u="sng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Fazer empréstimo no site da biblioteca</a:t>
            </a:r>
          </a:p>
        </p:txBody>
      </p:sp>
      <p:cxnSp>
        <p:nvCxnSpPr>
          <p:cNvPr id="339" name="Shape 339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Shape 344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Biblioteca</a:t>
            </a:r>
          </a:p>
        </p:txBody>
      </p:sp>
      <p:sp>
        <p:nvSpPr>
          <p:cNvPr id="346" name="Shape 346"/>
          <p:cNvSpPr/>
          <p:nvPr/>
        </p:nvSpPr>
        <p:spPr>
          <a:xfrm>
            <a:off x="1235775" y="1833900"/>
            <a:ext cx="6767699" cy="11709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Como um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Aluno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Eu quero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fazer o empréstimo de livros pelo site da biblioteca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Para que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eu possa pegar os livros na central da biblioteca</a:t>
            </a:r>
          </a:p>
        </p:txBody>
      </p:sp>
      <p:sp>
        <p:nvSpPr>
          <p:cNvPr id="347" name="Shape 347"/>
          <p:cNvSpPr/>
          <p:nvPr/>
        </p:nvSpPr>
        <p:spPr>
          <a:xfrm>
            <a:off x="1235775" y="1224300"/>
            <a:ext cx="6767699" cy="572699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 u="sng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Feature: </a:t>
            </a:r>
            <a:r>
              <a:rPr lang="pt-BR" sz="1800" b="1" u="sng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Fazer empréstimo no site da biblioteca</a:t>
            </a:r>
          </a:p>
        </p:txBody>
      </p:sp>
      <p:sp>
        <p:nvSpPr>
          <p:cNvPr id="348" name="Shape 348"/>
          <p:cNvSpPr/>
          <p:nvPr/>
        </p:nvSpPr>
        <p:spPr>
          <a:xfrm>
            <a:off x="1235850" y="3117900"/>
            <a:ext cx="6767699" cy="1881955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9525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#1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Livros podem ser adicionados do empréstimo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#2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Livros podem ser removidos do empréstimo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#3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Empréstimo deve estar vazio no inicio da sessão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#4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Título só pode ser adicionado ao empréstimo uma vez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Cenário #5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Reserva pode ter no máximo três livros</a:t>
            </a:r>
          </a:p>
        </p:txBody>
      </p:sp>
      <p:cxnSp>
        <p:nvCxnSpPr>
          <p:cNvPr id="349" name="Shape 349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Shape 354"/>
          <p:cNvPicPr preferRelativeResize="0"/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6" name="Shape 356"/>
          <p:cNvSpPr/>
          <p:nvPr/>
        </p:nvSpPr>
        <p:spPr>
          <a:xfrm>
            <a:off x="0" y="585975"/>
            <a:ext cx="9144000" cy="823799"/>
          </a:xfrm>
          <a:prstGeom prst="rect">
            <a:avLst/>
          </a:prstGeom>
          <a:solidFill>
            <a:srgbClr val="050000">
              <a:alpha val="46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BR" sz="24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Saque</a:t>
            </a:r>
          </a:p>
        </p:txBody>
      </p:sp>
      <p:sp>
        <p:nvSpPr>
          <p:cNvPr id="357" name="Shape 357"/>
          <p:cNvSpPr/>
          <p:nvPr/>
        </p:nvSpPr>
        <p:spPr>
          <a:xfrm>
            <a:off x="6344050" y="3624550"/>
            <a:ext cx="2488200" cy="1176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BR">
                <a:solidFill>
                  <a:srgbClr val="3B3835"/>
                </a:solidFill>
                <a:highlight>
                  <a:srgbClr val="EEEEEE"/>
                </a:highlight>
                <a:latin typeface="Open Sans"/>
                <a:ea typeface="Open Sans"/>
                <a:cs typeface="Open Sans"/>
                <a:sym typeface="Open Sans"/>
              </a:rPr>
              <a:t>Descrição de cenários reais, se possível utilizando dados válidos.</a:t>
            </a:r>
          </a:p>
        </p:txBody>
      </p:sp>
      <p:sp>
        <p:nvSpPr>
          <p:cNvPr id="358" name="Shape 358"/>
          <p:cNvSpPr/>
          <p:nvPr/>
        </p:nvSpPr>
        <p:spPr>
          <a:xfrm>
            <a:off x="0" y="1740650"/>
            <a:ext cx="9144000" cy="1223999"/>
          </a:xfrm>
          <a:prstGeom prst="rect">
            <a:avLst/>
          </a:prstGeom>
          <a:solidFill>
            <a:srgbClr val="FFFFFF">
              <a:alpha val="780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457200" rtl="0">
              <a:spcBef>
                <a:spcPts val="0"/>
              </a:spcBef>
              <a:buNone/>
            </a:pPr>
            <a:r>
              <a:rPr lang="pt-BR" sz="20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Como </a:t>
            </a:r>
            <a:r>
              <a:rPr lang="pt-BR" sz="2000" b="1">
                <a:solidFill>
                  <a:srgbClr val="434343"/>
                </a:solidFill>
                <a:latin typeface="Indie Flower"/>
                <a:ea typeface="Indie Flower"/>
                <a:cs typeface="Indie Flower"/>
                <a:sym typeface="Indie Flower"/>
              </a:rPr>
              <a:t>cliente do banco</a:t>
            </a:r>
          </a:p>
          <a:p>
            <a:pPr marL="0" lvl="0" indent="457200" rtl="0">
              <a:spcBef>
                <a:spcPts val="0"/>
              </a:spcBef>
              <a:buNone/>
            </a:pPr>
            <a:r>
              <a:rPr lang="pt-BR" sz="20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Quero </a:t>
            </a:r>
            <a:r>
              <a:rPr lang="pt-BR" sz="2000" b="1">
                <a:solidFill>
                  <a:srgbClr val="434343"/>
                </a:solidFill>
                <a:latin typeface="Indie Flower"/>
                <a:ea typeface="Indie Flower"/>
                <a:cs typeface="Indie Flower"/>
                <a:sym typeface="Indie Flower"/>
              </a:rPr>
              <a:t>realizar saque</a:t>
            </a:r>
          </a:p>
          <a:p>
            <a:pPr marL="0" lvl="0" indent="457200" rtl="0">
              <a:spcBef>
                <a:spcPts val="0"/>
              </a:spcBef>
              <a:buNone/>
            </a:pPr>
            <a:r>
              <a:rPr lang="pt-BR" sz="20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Para </a:t>
            </a:r>
            <a:r>
              <a:rPr lang="pt-BR" sz="2000" b="1">
                <a:solidFill>
                  <a:srgbClr val="434343"/>
                </a:solidFill>
                <a:latin typeface="Indie Flower"/>
                <a:ea typeface="Indie Flower"/>
                <a:cs typeface="Indie Flower"/>
                <a:sym typeface="Indie Flower"/>
              </a:rPr>
              <a:t>obter dinheiro em papel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Shape 36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5" name="Shape 365"/>
          <p:cNvSpPr/>
          <p:nvPr/>
        </p:nvSpPr>
        <p:spPr>
          <a:xfrm>
            <a:off x="0" y="585975"/>
            <a:ext cx="9144000" cy="823799"/>
          </a:xfrm>
          <a:prstGeom prst="rect">
            <a:avLst/>
          </a:prstGeom>
          <a:solidFill>
            <a:srgbClr val="050000">
              <a:alpha val="46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pt-BR" sz="2000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Cenário #1:</a:t>
            </a:r>
            <a:r>
              <a:rPr lang="pt-BR" sz="20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Realização de saque em uma conta </a:t>
            </a:r>
            <a:r>
              <a:rPr lang="pt-BR" sz="2000" b="1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 crédito</a:t>
            </a:r>
          </a:p>
        </p:txBody>
      </p:sp>
      <p:sp>
        <p:nvSpPr>
          <p:cNvPr id="366" name="Shape 366"/>
          <p:cNvSpPr/>
          <p:nvPr/>
        </p:nvSpPr>
        <p:spPr>
          <a:xfrm>
            <a:off x="2494650" y="1876100"/>
            <a:ext cx="4154699" cy="2266799"/>
          </a:xfrm>
          <a:prstGeom prst="roundRect">
            <a:avLst>
              <a:gd name="adj" fmla="val 16667"/>
            </a:avLst>
          </a:prstGeom>
          <a:solidFill>
            <a:srgbClr val="3B3835">
              <a:alpha val="773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Dado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que a conta tem crédito</a:t>
            </a:r>
          </a:p>
          <a:p>
            <a:pPr lvl="0" indent="38735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cartão está na validade</a:t>
            </a:r>
          </a:p>
          <a:p>
            <a:pPr lvl="0" indent="38735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terminal tem dinheiro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Quando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o cliente solicitar o saque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Então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o débito deve ser realizado</a:t>
            </a:r>
          </a:p>
          <a:p>
            <a:pPr lvl="0" indent="387350" rtl="0"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dinheiro deve ser entregue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cartão deve ser devolvido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Shape 37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Shape 3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0" y="585975"/>
            <a:ext cx="9144000" cy="823799"/>
          </a:xfrm>
          <a:prstGeom prst="rect">
            <a:avLst/>
          </a:prstGeom>
          <a:solidFill>
            <a:srgbClr val="050000">
              <a:alpha val="46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pt-BR" sz="2000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Cenário #2:</a:t>
            </a:r>
            <a:r>
              <a:rPr lang="pt-BR" sz="20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Realização de saque em uma conta </a:t>
            </a:r>
            <a:r>
              <a:rPr lang="pt-BR" sz="2000" b="1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sem crédito</a:t>
            </a:r>
          </a:p>
        </p:txBody>
      </p:sp>
      <p:sp>
        <p:nvSpPr>
          <p:cNvPr id="374" name="Shape 374"/>
          <p:cNvSpPr/>
          <p:nvPr/>
        </p:nvSpPr>
        <p:spPr>
          <a:xfrm>
            <a:off x="1788450" y="1941125"/>
            <a:ext cx="5567100" cy="1972799"/>
          </a:xfrm>
          <a:prstGeom prst="roundRect">
            <a:avLst>
              <a:gd name="adj" fmla="val 16667"/>
            </a:avLst>
          </a:prstGeom>
          <a:solidFill>
            <a:srgbClr val="3B3835">
              <a:alpha val="7731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Dado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que a conta está sem crédito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cartão é valido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Quando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o cliente solicitar o saque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pt-BR" sz="17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Então </a:t>
            </a: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aviso de crédito deve ser apresentada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dinheiro não deve ser entregue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pt-BR" sz="1700" b="1">
                <a:solidFill>
                  <a:srgbClr val="FFFFFF"/>
                </a:solidFill>
                <a:latin typeface="Indie Flower"/>
                <a:ea typeface="Indie Flower"/>
                <a:cs typeface="Indie Flower"/>
                <a:sym typeface="Indie Flower"/>
              </a:rPr>
              <a:t>E o cartão deve ser devolvido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Dicas</a:t>
            </a:r>
          </a:p>
        </p:txBody>
      </p:sp>
      <p:sp>
        <p:nvSpPr>
          <p:cNvPr id="497" name="Shape 497"/>
          <p:cNvSpPr txBox="1">
            <a:spLocks noGrp="1"/>
          </p:cNvSpPr>
          <p:nvPr>
            <p:ph type="body" idx="1"/>
          </p:nvPr>
        </p:nvSpPr>
        <p:spPr>
          <a:xfrm>
            <a:off x="2055150" y="1276075"/>
            <a:ext cx="50336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Open Sans"/>
              <a:buChar char="➔"/>
            </a:pPr>
            <a:r>
              <a:rPr lang="pt-BR">
                <a:latin typeface="Open Sans"/>
                <a:ea typeface="Open Sans"/>
                <a:cs typeface="Open Sans"/>
                <a:sym typeface="Open Sans"/>
              </a:rPr>
              <a:t>Com Specification by Example, os requisitos funcionais, especificações e testes de aceitação são a mesma coisa.</a:t>
            </a:r>
          </a:p>
          <a:p>
            <a:pPr marL="4572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Font typeface="Open Sans"/>
              <a:buChar char="➔"/>
            </a:pPr>
            <a:r>
              <a:rPr lang="pt-BR">
                <a:latin typeface="Open Sans"/>
                <a:ea typeface="Open Sans"/>
                <a:cs typeface="Open Sans"/>
                <a:sym typeface="Open Sans"/>
              </a:rPr>
              <a:t>Exemplos são usados para ilustrar features que devem ser precisas, completas, realistas e fáceis de entender.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98" name="Shape 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3750" y="44050"/>
            <a:ext cx="1164025" cy="973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9" name="Shape 499"/>
          <p:cNvCxnSpPr/>
          <p:nvPr/>
        </p:nvCxnSpPr>
        <p:spPr>
          <a:xfrm>
            <a:off x="1873475" y="1059862"/>
            <a:ext cx="54029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Referências</a:t>
            </a:r>
          </a:p>
        </p:txBody>
      </p:sp>
      <p:sp>
        <p:nvSpPr>
          <p:cNvPr id="512" name="Shape 5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spcBef>
                <a:spcPts val="0"/>
              </a:spcBef>
              <a:buNone/>
            </a:pPr>
            <a:r>
              <a:rPr lang="pt-BR" sz="1600">
                <a:latin typeface="Open Sans"/>
                <a:ea typeface="Open Sans"/>
                <a:cs typeface="Open Sans"/>
                <a:sym typeface="Open Sans"/>
              </a:rPr>
              <a:t>[SOM11] I. Sommerville, Software Engineering. Harlow, England, 2011.</a:t>
            </a:r>
          </a:p>
          <a:p>
            <a:pPr lvl="0" algn="just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pt-BR" sz="1600">
                <a:latin typeface="Open Sans"/>
                <a:ea typeface="Open Sans"/>
                <a:cs typeface="Open Sans"/>
                <a:sym typeface="Open Sans"/>
              </a:rPr>
              <a:t>[SMA14] J. Smart, BDD in Action: Behavior-Driven Development for the Whole Software Lifecycle. Shelter Island, NY: Manning Publications, 2014.</a:t>
            </a:r>
          </a:p>
          <a:p>
            <a:pPr lvl="0" algn="just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pt-BR" sz="1600">
                <a:latin typeface="Open Sans"/>
                <a:ea typeface="Open Sans"/>
                <a:cs typeface="Open Sans"/>
                <a:sym typeface="Open Sans"/>
              </a:rPr>
              <a:t>[ADZ11] G. Adzic, Specification by Example: How Successful Teams Deliver the Right Software. Greenwich, CT, USA: Manning Publications Co., 2011.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13" name="Shape 513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  <p:pic>
        <p:nvPicPr>
          <p:cNvPr id="514" name="Shape 514" descr="C:\Users\14190455\Desktop\51fawUR1hEL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69325" y="3113950"/>
            <a:ext cx="1382999" cy="170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Shape 515" descr="C:\Users\14190455\Desktop\41yUI84ASzL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4825" y="3113875"/>
            <a:ext cx="1382999" cy="170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Shape 5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1325" y="3113950"/>
            <a:ext cx="1285500" cy="170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/>
          <p:nvPr/>
        </p:nvSpPr>
        <p:spPr>
          <a:xfrm>
            <a:off x="0" y="3778150"/>
            <a:ext cx="9144000" cy="11709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User Story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0000"/>
              </a:buClr>
              <a:buFont typeface="Open Sans"/>
              <a:buChar char="➔"/>
            </a:pPr>
            <a:r>
              <a:rPr lang="pt-BR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Descreve como um usuário terá o valor específico do sistema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  <a:buFont typeface="Open Sans"/>
              <a:buChar char="➔"/>
            </a:pPr>
            <a:r>
              <a:rPr lang="pt-BR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Entendimento de partes do todo (escopo)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  <a:buFont typeface="Open Sans"/>
              <a:buChar char="➔"/>
            </a:pPr>
            <a:r>
              <a:rPr lang="pt-BR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Muitas vezes definidas com três cláusulas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2458175" y="3649088"/>
            <a:ext cx="4584900" cy="129998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Como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&lt;papel/função&gt;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Eu quero/gostaria/devo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&lt;objetivo/meta&gt;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pt-BR" sz="1800" b="1">
                <a:solidFill>
                  <a:schemeClr val="accent5"/>
                </a:solidFill>
                <a:latin typeface="Indie Flower"/>
                <a:ea typeface="Indie Flower"/>
                <a:cs typeface="Indie Flower"/>
                <a:sym typeface="Indie Flower"/>
              </a:rPr>
              <a:t>Para que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&lt;resultado</a:t>
            </a:r>
            <a:r>
              <a:rPr lang="pt-BR" b="1">
                <a:solidFill>
                  <a:schemeClr val="accent1"/>
                </a:solidFill>
              </a:rPr>
              <a:t>/</a:t>
            </a:r>
            <a:r>
              <a:rPr lang="pt-BR" sz="1800" b="1">
                <a:solidFill>
                  <a:schemeClr val="accent1"/>
                </a:solidFill>
                <a:latin typeface="Indie Flower"/>
                <a:ea typeface="Indie Flower"/>
                <a:cs typeface="Indie Flower"/>
                <a:sym typeface="Indie Flower"/>
              </a:rPr>
              <a:t>alguma razão/benefício&gt;</a:t>
            </a:r>
          </a:p>
        </p:txBody>
      </p:sp>
      <p:cxnSp>
        <p:nvCxnSpPr>
          <p:cNvPr id="166" name="Shape 166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User Story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3" name="Shape 173"/>
          <p:cNvPicPr preferRelativeResize="0"/>
          <p:nvPr/>
        </p:nvPicPr>
        <p:blipFill rotWithShape="1">
          <a:blip r:embed="rId3">
            <a:alphaModFix/>
          </a:blip>
          <a:srcRect l="10986" t="9175" r="15026" b="13717"/>
          <a:stretch/>
        </p:blipFill>
        <p:spPr>
          <a:xfrm>
            <a:off x="4390826" y="985313"/>
            <a:ext cx="4241627" cy="375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/>
          <p:nvPr/>
        </p:nvSpPr>
        <p:spPr>
          <a:xfrm>
            <a:off x="5092411" y="1851393"/>
            <a:ext cx="3240599" cy="2100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2000" b="1">
                <a:latin typeface="Indie Flower"/>
                <a:ea typeface="Indie Flower"/>
                <a:cs typeface="Indie Flower"/>
                <a:sym typeface="Indie Flower"/>
              </a:rPr>
              <a:t>Como um</a:t>
            </a: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>
                <a:latin typeface="Indie Flower"/>
                <a:ea typeface="Indie Flower"/>
                <a:cs typeface="Indie Flower"/>
                <a:sym typeface="Indie Flower"/>
              </a:rPr>
              <a:t>cliente do banco 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2000" b="1">
                <a:latin typeface="Indie Flower"/>
                <a:ea typeface="Indie Flower"/>
                <a:cs typeface="Indie Flower"/>
                <a:sym typeface="Indie Flower"/>
              </a:rPr>
              <a:t>Eu quero</a:t>
            </a:r>
            <a:r>
              <a:rPr lang="pt-BR" sz="1800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 sz="1800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poder sacar dinheiro em terminais eletrônicos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2000" b="1">
                <a:latin typeface="Indie Flower"/>
                <a:ea typeface="Indie Flower"/>
                <a:cs typeface="Indie Flower"/>
                <a:sym typeface="Indie Flower"/>
              </a:rPr>
              <a:t>Para </a:t>
            </a:r>
            <a:r>
              <a:rPr lang="pt-BR" sz="1800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rPr>
              <a:t>evitar filas</a:t>
            </a:r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4">
            <a:alphaModFix/>
          </a:blip>
          <a:srcRect l="34495" t="21831" r="34096" b="9707"/>
          <a:stretch/>
        </p:blipFill>
        <p:spPr>
          <a:xfrm>
            <a:off x="1419200" y="1308450"/>
            <a:ext cx="2533076" cy="31044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Shape 176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User Story</a:t>
            </a:r>
          </a:p>
        </p:txBody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l="10986" t="9175" r="15026" b="13717"/>
          <a:stretch/>
        </p:blipFill>
        <p:spPr>
          <a:xfrm>
            <a:off x="5162350" y="1152475"/>
            <a:ext cx="3913125" cy="332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5809600" y="1919125"/>
            <a:ext cx="2989500" cy="1859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-368300" rtl="0">
              <a:spcBef>
                <a:spcPts val="0"/>
              </a:spcBef>
              <a:buSzPct val="100000"/>
              <a:buFont typeface="Indie Flower"/>
              <a:buChar char="➔"/>
            </a:pPr>
            <a:r>
              <a:rPr lang="pt-BR" sz="2200" b="1">
                <a:latin typeface="Indie Flower"/>
                <a:ea typeface="Indie Flower"/>
                <a:cs typeface="Indie Flower"/>
                <a:sym typeface="Indie Flower"/>
              </a:rPr>
              <a:t>Como um </a:t>
            </a:r>
            <a:r>
              <a:rPr lang="pt-BR" sz="2200">
                <a:latin typeface="Indie Flower"/>
                <a:ea typeface="Indie Flower"/>
                <a:cs typeface="Indie Flower"/>
                <a:sym typeface="Indie Flower"/>
              </a:rPr>
              <a:t>Aluno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Eu quero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 reservar exemplar da biblioteca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Para que 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eu possa realizar minha pesquisa</a:t>
            </a:r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4">
            <a:alphaModFix/>
          </a:blip>
          <a:srcRect l="16056" t="25504" r="23578" b="25504"/>
          <a:stretch/>
        </p:blipFill>
        <p:spPr>
          <a:xfrm>
            <a:off x="584750" y="1787149"/>
            <a:ext cx="4494501" cy="2050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Shape 186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User Story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3" name="Shape 193"/>
          <p:cNvPicPr preferRelativeResize="0"/>
          <p:nvPr/>
        </p:nvPicPr>
        <p:blipFill rotWithShape="1">
          <a:blip r:embed="rId3">
            <a:alphaModFix/>
          </a:blip>
          <a:srcRect l="10986" t="9175" r="15026" b="13717"/>
          <a:stretch/>
        </p:blipFill>
        <p:spPr>
          <a:xfrm>
            <a:off x="5162350" y="1152475"/>
            <a:ext cx="3913125" cy="332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Shape 194"/>
          <p:cNvSpPr/>
          <p:nvPr/>
        </p:nvSpPr>
        <p:spPr>
          <a:xfrm>
            <a:off x="5809600" y="1919125"/>
            <a:ext cx="2989500" cy="1859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Como um</a:t>
            </a:r>
            <a:r>
              <a:rPr lang="pt-BR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Aluno</a:t>
            </a:r>
          </a:p>
          <a:p>
            <a:pPr lvl="0" rtl="0">
              <a:spcBef>
                <a:spcPts val="0"/>
              </a:spcBef>
              <a:buNone/>
            </a:pPr>
            <a:endParaRPr sz="2200">
              <a:latin typeface="Indie Flower"/>
              <a:ea typeface="Indie Flower"/>
              <a:cs typeface="Indie Flower"/>
              <a:sym typeface="Indie Flower"/>
            </a:endParaRPr>
          </a:p>
          <a:p>
            <a:pPr marL="457200" lvl="0" indent="-368300" rtl="0">
              <a:spcBef>
                <a:spcPts val="0"/>
              </a:spcBef>
              <a:buSzPct val="100000"/>
              <a:buFont typeface="Indie Flower"/>
              <a:buChar char="➔"/>
            </a:pPr>
            <a:r>
              <a:rPr lang="pt-BR" sz="2200" b="1">
                <a:latin typeface="Indie Flower"/>
                <a:ea typeface="Indie Flower"/>
                <a:cs typeface="Indie Flower"/>
                <a:sym typeface="Indie Flower"/>
              </a:rPr>
              <a:t>Eu quero</a:t>
            </a:r>
            <a:r>
              <a:rPr lang="pt-BR" sz="2200">
                <a:latin typeface="Indie Flower"/>
                <a:ea typeface="Indie Flower"/>
                <a:cs typeface="Indie Flower"/>
                <a:sym typeface="Indie Flower"/>
              </a:rPr>
              <a:t> reservar exemplar da biblioteca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Para que 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eu possa realizar minha pesquisa</a:t>
            </a:r>
          </a:p>
        </p:txBody>
      </p:sp>
      <p:pic>
        <p:nvPicPr>
          <p:cNvPr id="195" name="Shape 195"/>
          <p:cNvPicPr preferRelativeResize="0"/>
          <p:nvPr/>
        </p:nvPicPr>
        <p:blipFill rotWithShape="1">
          <a:blip r:embed="rId4">
            <a:alphaModFix/>
          </a:blip>
          <a:srcRect l="16858" t="26189" r="23801" b="26417"/>
          <a:stretch/>
        </p:blipFill>
        <p:spPr>
          <a:xfrm>
            <a:off x="644025" y="1815225"/>
            <a:ext cx="4442115" cy="1994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Shape 196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User Story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3" name="Shape 203"/>
          <p:cNvPicPr preferRelativeResize="0"/>
          <p:nvPr/>
        </p:nvPicPr>
        <p:blipFill rotWithShape="1">
          <a:blip r:embed="rId3">
            <a:alphaModFix/>
          </a:blip>
          <a:srcRect l="10986" t="9175" r="15026" b="13717"/>
          <a:stretch/>
        </p:blipFill>
        <p:spPr>
          <a:xfrm>
            <a:off x="5162350" y="1152475"/>
            <a:ext cx="3913125" cy="3320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/>
          <p:nvPr/>
        </p:nvSpPr>
        <p:spPr>
          <a:xfrm>
            <a:off x="5809600" y="1919125"/>
            <a:ext cx="2989500" cy="1859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Como um</a:t>
            </a:r>
            <a:r>
              <a:rPr lang="pt-BR" b="1"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Aluno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pt-BR" sz="1800" b="1">
                <a:latin typeface="Indie Flower"/>
                <a:ea typeface="Indie Flower"/>
                <a:cs typeface="Indie Flower"/>
                <a:sym typeface="Indie Flower"/>
              </a:rPr>
              <a:t>Eu quero</a:t>
            </a:r>
            <a:r>
              <a:rPr lang="pt-BR">
                <a:latin typeface="Indie Flower"/>
                <a:ea typeface="Indie Flower"/>
                <a:cs typeface="Indie Flower"/>
                <a:sym typeface="Indie Flower"/>
              </a:rPr>
              <a:t> reservar exemplar da biblioteca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Indie Flower"/>
              <a:ea typeface="Indie Flower"/>
              <a:cs typeface="Indie Flower"/>
              <a:sym typeface="Indie Flower"/>
            </a:endParaRPr>
          </a:p>
          <a:p>
            <a:pPr marL="457200" lvl="0" indent="-355600" rtl="0">
              <a:spcBef>
                <a:spcPts val="0"/>
              </a:spcBef>
              <a:buSzPct val="100000"/>
              <a:buFont typeface="Indie Flower"/>
              <a:buChar char="➔"/>
            </a:pPr>
            <a:r>
              <a:rPr lang="pt-BR" sz="2000" b="1">
                <a:latin typeface="Indie Flower"/>
                <a:ea typeface="Indie Flower"/>
                <a:cs typeface="Indie Flower"/>
                <a:sym typeface="Indie Flower"/>
              </a:rPr>
              <a:t>Para que </a:t>
            </a:r>
            <a:r>
              <a:rPr lang="pt-BR" sz="2000">
                <a:latin typeface="Indie Flower"/>
                <a:ea typeface="Indie Flower"/>
                <a:cs typeface="Indie Flower"/>
                <a:sym typeface="Indie Flower"/>
              </a:rPr>
              <a:t>eu possa realizar minha pesquisa</a:t>
            </a:r>
          </a:p>
        </p:txBody>
      </p:sp>
      <p:pic>
        <p:nvPicPr>
          <p:cNvPr id="205" name="Shape 205"/>
          <p:cNvPicPr preferRelativeResize="0"/>
          <p:nvPr/>
        </p:nvPicPr>
        <p:blipFill rotWithShape="1">
          <a:blip r:embed="rId4">
            <a:alphaModFix/>
          </a:blip>
          <a:srcRect l="16408" t="9246" r="17479" b="15886"/>
          <a:stretch/>
        </p:blipFill>
        <p:spPr>
          <a:xfrm>
            <a:off x="553175" y="1268825"/>
            <a:ext cx="4849248" cy="3087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6" name="Shape 206"/>
          <p:cNvCxnSpPr/>
          <p:nvPr/>
        </p:nvCxnSpPr>
        <p:spPr>
          <a:xfrm>
            <a:off x="343350" y="1063750"/>
            <a:ext cx="847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BDD</a:t>
            </a:r>
          </a:p>
        </p:txBody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399" y="270699"/>
            <a:ext cx="6611524" cy="457422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Shape 259"/>
          <p:cNvSpPr txBox="1"/>
          <p:nvPr/>
        </p:nvSpPr>
        <p:spPr>
          <a:xfrm>
            <a:off x="7987500" y="4694350"/>
            <a:ext cx="844799" cy="320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pt-BR" sz="1000">
                <a:latin typeface="Open Sans"/>
                <a:ea typeface="Open Sans"/>
                <a:cs typeface="Open Sans"/>
                <a:sym typeface="Open Sans"/>
              </a:rPr>
              <a:t>[SMA14]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b="1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Ciclo</a:t>
            </a:r>
          </a:p>
        </p:txBody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6" name="Shape 2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7900" y="252050"/>
            <a:ext cx="6193199" cy="4685099"/>
          </a:xfrm>
          <a:prstGeom prst="rect">
            <a:avLst/>
          </a:prstGeom>
          <a:noFill/>
          <a:ln w="9525" cap="flat" cmpd="sng">
            <a:solidFill>
              <a:srgbClr val="434343">
                <a:alpha val="0"/>
              </a:srgb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67" name="Shape 267"/>
          <p:cNvSpPr txBox="1"/>
          <p:nvPr/>
        </p:nvSpPr>
        <p:spPr>
          <a:xfrm>
            <a:off x="7987500" y="4694350"/>
            <a:ext cx="844799" cy="320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pt-BR" sz="1000">
                <a:latin typeface="Open Sans"/>
                <a:ea typeface="Open Sans"/>
                <a:cs typeface="Open Sans"/>
                <a:sym typeface="Open Sans"/>
              </a:rPr>
              <a:t>[ADZ11]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Shape 272"/>
          <p:cNvPicPr preferRelativeResize="0"/>
          <p:nvPr/>
        </p:nvPicPr>
        <p:blipFill rotWithShape="1">
          <a:blip r:embed="rId3">
            <a:alphaModFix amt="57000"/>
          </a:blip>
          <a:srcRect r="626" b="4122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/>
          <p:nvPr/>
        </p:nvSpPr>
        <p:spPr>
          <a:xfrm>
            <a:off x="0" y="564350"/>
            <a:ext cx="9144000" cy="1082700"/>
          </a:xfrm>
          <a:prstGeom prst="rect">
            <a:avLst/>
          </a:prstGeom>
          <a:solidFill>
            <a:srgbClr val="666666">
              <a:alpha val="8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pt-BR" sz="24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Definição de cenários de forma colaborativa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699</Words>
  <Application>Microsoft Macintosh PowerPoint</Application>
  <PresentationFormat>On-screen Show (16:9)</PresentationFormat>
  <Paragraphs>106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Indie Flower</vt:lpstr>
      <vt:lpstr>Open Sans</vt:lpstr>
      <vt:lpstr>simple-light-2</vt:lpstr>
      <vt:lpstr>User Stories e Cenários BDD</vt:lpstr>
      <vt:lpstr>User Story</vt:lpstr>
      <vt:lpstr>User Story</vt:lpstr>
      <vt:lpstr>User Story</vt:lpstr>
      <vt:lpstr>User Story</vt:lpstr>
      <vt:lpstr>User Story</vt:lpstr>
      <vt:lpstr>BDD</vt:lpstr>
      <vt:lpstr>Ciclo</vt:lpstr>
      <vt:lpstr>PowerPoint Presentation</vt:lpstr>
      <vt:lpstr>Features</vt:lpstr>
      <vt:lpstr>Cenários</vt:lpstr>
      <vt:lpstr>Notação</vt:lpstr>
      <vt:lpstr>Biblioteca</vt:lpstr>
      <vt:lpstr>Biblioteca</vt:lpstr>
      <vt:lpstr>PowerPoint Presentation</vt:lpstr>
      <vt:lpstr>PowerPoint Presentation</vt:lpstr>
      <vt:lpstr>PowerPoint Presentation</vt:lpstr>
      <vt:lpstr>Dicas</vt:lpstr>
      <vt:lpstr>Referências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Stories e Cenários BDD</dc:title>
  <cp:lastModifiedBy>Sabrina Marczak</cp:lastModifiedBy>
  <cp:revision>2</cp:revision>
  <dcterms:modified xsi:type="dcterms:W3CDTF">2016-08-26T01:41:36Z</dcterms:modified>
</cp:coreProperties>
</file>